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61" r:id="rId4"/>
    <p:sldId id="260" r:id="rId5"/>
    <p:sldId id="258" r:id="rId6"/>
    <p:sldId id="264" r:id="rId7"/>
    <p:sldId id="265" r:id="rId8"/>
    <p:sldId id="259" r:id="rId9"/>
    <p:sldId id="262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129F1EA9-BB4C-4FDF-860B-8EB89194EF24}">
          <p14:sldIdLst>
            <p14:sldId id="256"/>
            <p14:sldId id="257"/>
            <p14:sldId id="261"/>
            <p14:sldId id="260"/>
            <p14:sldId id="258"/>
            <p14:sldId id="264"/>
            <p14:sldId id="265"/>
            <p14:sldId id="259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F9933"/>
    <a:srgbClr val="0066CC"/>
    <a:srgbClr val="3366CC"/>
    <a:srgbClr val="669900"/>
    <a:srgbClr val="009999"/>
    <a:srgbClr val="99CC00"/>
    <a:srgbClr val="CC6600"/>
    <a:srgbClr val="E64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710" autoAdjust="0"/>
  </p:normalViewPr>
  <p:slideViewPr>
    <p:cSldViewPr snapToGrid="0">
      <p:cViewPr varScale="1">
        <p:scale>
          <a:sx n="83" d="100"/>
          <a:sy n="83" d="100"/>
        </p:scale>
        <p:origin x="595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IIT\Downloads\&#27700;&#26524;&#27231;&#29980;&#24230;&#22294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IIT\Downloads\&#27700;&#26524;&#27231;&#29980;&#24230;&#22294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IIT\Downloads\&#27700;&#26524;&#27231;&#29980;&#24230;&#22294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IIT\Downloads\&#27700;&#26524;&#27231;&#29980;&#24230;&#22294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IIT\Downloads\20201121_&#36575;&#30828;(1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IIT\Downloads\20201121_&#36575;&#30828;(1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IIT\Downloads\20201121_&#36575;&#30828;(1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zh-TW" altLang="zh-TW" sz="1862" b="0" i="0" u="none" strike="noStrike" cap="none" baseline="0" dirty="0" smtClean="0">
                <a:effectLst/>
              </a:rPr>
              <a:t>甜度曲線圖 </a:t>
            </a:r>
            <a:r>
              <a:rPr lang="en-US" altLang="zh-TW" sz="1862" b="0" i="0" u="none" strike="noStrike" cap="none" baseline="0" dirty="0" smtClean="0">
                <a:effectLst/>
              </a:rPr>
              <a:t>-</a:t>
            </a:r>
            <a:r>
              <a:rPr lang="zh-TW" altLang="zh-TW" sz="1862" b="0" i="0" u="none" strike="noStrike" cap="none" baseline="0" dirty="0" smtClean="0">
                <a:effectLst/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13</a:t>
            </a:r>
            <a:r>
              <a:rPr lang="zh-TW" dirty="0" smtClean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oBrix</a:t>
            </a:r>
            <a:endParaRPr lang="zh-TW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Sweetness!$P$27:$U$27</c:f>
              <c:strCache>
                <c:ptCount val="6"/>
                <c:pt idx="0">
                  <c:v>F1(405-425nm)</c:v>
                </c:pt>
                <c:pt idx="1">
                  <c:v>F2(435-455nm)</c:v>
                </c:pt>
                <c:pt idx="2">
                  <c:v>F3(470-490nm)</c:v>
                </c:pt>
                <c:pt idx="3">
                  <c:v>F4(505-525nm)</c:v>
                </c:pt>
                <c:pt idx="4">
                  <c:v>F5(545-565nm)</c:v>
                </c:pt>
                <c:pt idx="5">
                  <c:v>NIR</c:v>
                </c:pt>
              </c:strCache>
            </c:strRef>
          </c:cat>
          <c:val>
            <c:numRef>
              <c:f>Sweetness!$P$28:$U$28</c:f>
              <c:numCache>
                <c:formatCode>General</c:formatCode>
                <c:ptCount val="6"/>
                <c:pt idx="0">
                  <c:v>2143</c:v>
                </c:pt>
                <c:pt idx="1">
                  <c:v>2059</c:v>
                </c:pt>
                <c:pt idx="2">
                  <c:v>1808</c:v>
                </c:pt>
                <c:pt idx="3">
                  <c:v>1700</c:v>
                </c:pt>
                <c:pt idx="4">
                  <c:v>631</c:v>
                </c:pt>
                <c:pt idx="5">
                  <c:v>5088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CA4-4196-A76A-64B5175229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729850320"/>
        <c:axId val="729841584"/>
      </c:lineChart>
      <c:catAx>
        <c:axId val="729850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29841584"/>
        <c:crosses val="autoZero"/>
        <c:auto val="1"/>
        <c:lblAlgn val="ctr"/>
        <c:lblOffset val="100"/>
        <c:noMultiLvlLbl val="0"/>
      </c:catAx>
      <c:valAx>
        <c:axId val="729841584"/>
        <c:scaling>
          <c:orientation val="minMax"/>
          <c:max val="70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29850320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>
                <a:solidFill>
                  <a:schemeClr val="tx1"/>
                </a:solidFill>
              </a:rPr>
              <a:t>甜度曲線圖 </a:t>
            </a:r>
            <a:r>
              <a:rPr lang="en-US" altLang="zh-TW" dirty="0" smtClean="0">
                <a:solidFill>
                  <a:schemeClr val="tx1"/>
                </a:solidFill>
              </a:rPr>
              <a:t>-</a:t>
            </a:r>
            <a:r>
              <a:rPr lang="zh-TW" altLang="en-US" dirty="0" smtClean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14</a:t>
            </a:r>
            <a:r>
              <a:rPr lang="zh-TW" dirty="0" smtClean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oBrix</a:t>
            </a:r>
            <a:endParaRPr lang="zh-TW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2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1-4B38-461C-987F-1CB95DAC4209}"/>
              </c:ext>
            </c:extLst>
          </c:dPt>
          <c:cat>
            <c:strRef>
              <c:f>Sweetness!$P$31:$U$31</c:f>
              <c:strCache>
                <c:ptCount val="6"/>
                <c:pt idx="0">
                  <c:v>F1(405-425nm)</c:v>
                </c:pt>
                <c:pt idx="1">
                  <c:v>F2(435-455nm)</c:v>
                </c:pt>
                <c:pt idx="2">
                  <c:v>F3(470-490nm)</c:v>
                </c:pt>
                <c:pt idx="3">
                  <c:v>F4(505-525nm)</c:v>
                </c:pt>
                <c:pt idx="4">
                  <c:v>F5(545-565nm)</c:v>
                </c:pt>
                <c:pt idx="5">
                  <c:v>NIR</c:v>
                </c:pt>
              </c:strCache>
            </c:strRef>
          </c:cat>
          <c:val>
            <c:numRef>
              <c:f>Sweetness!$P$32:$U$32</c:f>
              <c:numCache>
                <c:formatCode>General</c:formatCode>
                <c:ptCount val="6"/>
                <c:pt idx="0">
                  <c:v>2544</c:v>
                </c:pt>
                <c:pt idx="1">
                  <c:v>1599</c:v>
                </c:pt>
                <c:pt idx="2">
                  <c:v>2100</c:v>
                </c:pt>
                <c:pt idx="3">
                  <c:v>1389</c:v>
                </c:pt>
                <c:pt idx="4">
                  <c:v>763</c:v>
                </c:pt>
                <c:pt idx="5">
                  <c:v>4548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B38-461C-987F-1CB95DAC42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729851568"/>
        <c:axId val="729843248"/>
      </c:lineChart>
      <c:catAx>
        <c:axId val="729851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29843248"/>
        <c:crosses val="autoZero"/>
        <c:auto val="1"/>
        <c:lblAlgn val="ctr"/>
        <c:lblOffset val="100"/>
        <c:noMultiLvlLbl val="0"/>
      </c:catAx>
      <c:valAx>
        <c:axId val="729843248"/>
        <c:scaling>
          <c:orientation val="minMax"/>
          <c:max val="70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29851568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zh-TW" altLang="zh-TW" sz="1862" b="0" i="0" u="none" strike="noStrike" cap="none" baseline="0" dirty="0" smtClean="0">
                <a:effectLst/>
              </a:rPr>
              <a:t>甜度曲線圖 </a:t>
            </a:r>
            <a:r>
              <a:rPr lang="en-US" altLang="zh-TW" sz="1862" b="0" i="0" u="none" strike="noStrike" cap="none" baseline="0" dirty="0" smtClean="0">
                <a:effectLst/>
              </a:rPr>
              <a:t>-</a:t>
            </a:r>
            <a:r>
              <a:rPr lang="zh-TW" altLang="zh-TW" sz="1862" b="0" i="0" u="none" strike="noStrike" cap="none" baseline="0" dirty="0" smtClean="0">
                <a:effectLst/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15</a:t>
            </a:r>
            <a:r>
              <a:rPr lang="zh-TW" dirty="0" smtClean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oBrix</a:t>
            </a:r>
            <a:endParaRPr lang="zh-TW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Sweetness!$P$34:$U$34</c:f>
              <c:strCache>
                <c:ptCount val="6"/>
                <c:pt idx="0">
                  <c:v>F1(405-425nm)</c:v>
                </c:pt>
                <c:pt idx="1">
                  <c:v>F2(435-455nm)</c:v>
                </c:pt>
                <c:pt idx="2">
                  <c:v>F3(470-490nm)</c:v>
                </c:pt>
                <c:pt idx="3">
                  <c:v>F4(505-525nm)</c:v>
                </c:pt>
                <c:pt idx="4">
                  <c:v>F5(545-565nm)</c:v>
                </c:pt>
                <c:pt idx="5">
                  <c:v>NIR</c:v>
                </c:pt>
              </c:strCache>
            </c:strRef>
          </c:cat>
          <c:val>
            <c:numRef>
              <c:f>Sweetness!$P$35:$U$35</c:f>
              <c:numCache>
                <c:formatCode>General</c:formatCode>
                <c:ptCount val="6"/>
                <c:pt idx="0">
                  <c:v>3087</c:v>
                </c:pt>
                <c:pt idx="1">
                  <c:v>2737</c:v>
                </c:pt>
                <c:pt idx="2">
                  <c:v>2058</c:v>
                </c:pt>
                <c:pt idx="3">
                  <c:v>2146</c:v>
                </c:pt>
                <c:pt idx="4">
                  <c:v>717</c:v>
                </c:pt>
                <c:pt idx="5">
                  <c:v>6152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C4D-4813-829A-1B7600274B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729844912"/>
        <c:axId val="729845328"/>
      </c:lineChart>
      <c:catAx>
        <c:axId val="729844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29845328"/>
        <c:crosses val="autoZero"/>
        <c:auto val="1"/>
        <c:lblAlgn val="ctr"/>
        <c:lblOffset val="100"/>
        <c:noMultiLvlLbl val="0"/>
      </c:catAx>
      <c:valAx>
        <c:axId val="729845328"/>
        <c:scaling>
          <c:orientation val="minMax"/>
          <c:max val="70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29844912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>
                <a:solidFill>
                  <a:schemeClr val="tx1"/>
                </a:solidFill>
              </a:rPr>
              <a:t>當前量測曲線圖</a:t>
            </a:r>
            <a:endParaRPr lang="zh-TW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Sweetness!$P$37:$U$37</c:f>
              <c:strCache>
                <c:ptCount val="6"/>
                <c:pt idx="0">
                  <c:v>F1(405-425nm)</c:v>
                </c:pt>
                <c:pt idx="1">
                  <c:v>F2(435-455nm)</c:v>
                </c:pt>
                <c:pt idx="2">
                  <c:v>F3(470-490nm)</c:v>
                </c:pt>
                <c:pt idx="3">
                  <c:v>F4(505-525nm)</c:v>
                </c:pt>
                <c:pt idx="4">
                  <c:v>F5(545-565nm)</c:v>
                </c:pt>
                <c:pt idx="5">
                  <c:v>NIR</c:v>
                </c:pt>
              </c:strCache>
            </c:strRef>
          </c:cat>
          <c:val>
            <c:numRef>
              <c:f>Sweetness!$P$38:$U$38</c:f>
              <c:numCache>
                <c:formatCode>General</c:formatCode>
                <c:ptCount val="6"/>
                <c:pt idx="0">
                  <c:v>2778</c:v>
                </c:pt>
                <c:pt idx="1">
                  <c:v>2738</c:v>
                </c:pt>
                <c:pt idx="2">
                  <c:v>2062</c:v>
                </c:pt>
                <c:pt idx="3">
                  <c:v>1802</c:v>
                </c:pt>
                <c:pt idx="4">
                  <c:v>915</c:v>
                </c:pt>
                <c:pt idx="5">
                  <c:v>6148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A83-46D6-8FA8-997B565F06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726604672"/>
        <c:axId val="726599264"/>
      </c:lineChart>
      <c:catAx>
        <c:axId val="726604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26599264"/>
        <c:crosses val="autoZero"/>
        <c:auto val="1"/>
        <c:lblAlgn val="ctr"/>
        <c:lblOffset val="100"/>
        <c:noMultiLvlLbl val="0"/>
      </c:catAx>
      <c:valAx>
        <c:axId val="726599264"/>
        <c:scaling>
          <c:orientation val="minMax"/>
          <c:max val="70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26604672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>
                <a:solidFill>
                  <a:schemeClr val="tx1"/>
                </a:solidFill>
              </a:rPr>
              <a:t>軟硬曲線圖 </a:t>
            </a:r>
            <a:r>
              <a:rPr lang="en-US" altLang="zh-TW" dirty="0" smtClean="0">
                <a:solidFill>
                  <a:schemeClr val="tx1"/>
                </a:solidFill>
              </a:rPr>
              <a:t>-</a:t>
            </a:r>
            <a:r>
              <a:rPr lang="zh-TW" altLang="en-US" dirty="0" smtClean="0">
                <a:solidFill>
                  <a:schemeClr val="tx1"/>
                </a:solidFill>
              </a:rPr>
              <a:t> </a:t>
            </a:r>
            <a:r>
              <a:rPr lang="zh-TW" dirty="0" smtClean="0">
                <a:solidFill>
                  <a:schemeClr val="tx1"/>
                </a:solidFill>
              </a:rPr>
              <a:t>軟</a:t>
            </a:r>
            <a:endParaRPr lang="zh-TW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'[20201121_軟硬(1).xlsx]Sheet2'!$B$5:$P$5</c:f>
              <c:numCache>
                <c:formatCode>General</c:formatCode>
                <c:ptCount val="15"/>
                <c:pt idx="0">
                  <c:v>2412</c:v>
                </c:pt>
                <c:pt idx="1">
                  <c:v>2411</c:v>
                </c:pt>
                <c:pt idx="2">
                  <c:v>2414</c:v>
                </c:pt>
                <c:pt idx="3">
                  <c:v>2474</c:v>
                </c:pt>
                <c:pt idx="4">
                  <c:v>2820</c:v>
                </c:pt>
                <c:pt idx="5">
                  <c:v>3496</c:v>
                </c:pt>
                <c:pt idx="6">
                  <c:v>4076</c:v>
                </c:pt>
                <c:pt idx="7">
                  <c:v>4495</c:v>
                </c:pt>
                <c:pt idx="8">
                  <c:v>4968</c:v>
                </c:pt>
                <c:pt idx="9">
                  <c:v>5514</c:v>
                </c:pt>
                <c:pt idx="10">
                  <c:v>5948</c:v>
                </c:pt>
                <c:pt idx="11">
                  <c:v>6226</c:v>
                </c:pt>
                <c:pt idx="12">
                  <c:v>6334</c:v>
                </c:pt>
                <c:pt idx="13">
                  <c:v>6377</c:v>
                </c:pt>
                <c:pt idx="14">
                  <c:v>6435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564C-4EA1-8113-46060028D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718487392"/>
        <c:axId val="718482400"/>
      </c:lineChart>
      <c:catAx>
        <c:axId val="71848739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18482400"/>
        <c:crosses val="autoZero"/>
        <c:auto val="1"/>
        <c:lblAlgn val="ctr"/>
        <c:lblOffset val="100"/>
        <c:noMultiLvlLbl val="0"/>
      </c:catAx>
      <c:valAx>
        <c:axId val="718482400"/>
        <c:scaling>
          <c:orientation val="minMax"/>
          <c:max val="100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18487392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62" b="0" i="0" u="none" strike="noStrike" kern="1200" cap="none" spc="20" baseline="0">
                <a:solidFill>
                  <a:prstClr val="black">
                    <a:lumMod val="50000"/>
                    <a:lumOff val="50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TW" altLang="zh-TW" sz="1800" b="0" i="0" baseline="0" dirty="0" smtClean="0">
                <a:solidFill>
                  <a:schemeClr val="tx1"/>
                </a:solidFill>
                <a:effectLst/>
              </a:rPr>
              <a:t>軟硬曲線圖 </a:t>
            </a:r>
            <a:r>
              <a:rPr lang="en-US" altLang="zh-TW" sz="1800" b="0" i="0" baseline="0" dirty="0" smtClean="0">
                <a:solidFill>
                  <a:schemeClr val="tx1"/>
                </a:solidFill>
                <a:effectLst/>
              </a:rPr>
              <a:t>–</a:t>
            </a:r>
            <a:r>
              <a:rPr lang="zh-TW" altLang="zh-TW" sz="1800" b="0" i="0" baseline="0" dirty="0" smtClean="0">
                <a:solidFill>
                  <a:schemeClr val="tx1"/>
                </a:solidFill>
                <a:effectLst/>
              </a:rPr>
              <a:t> </a:t>
            </a:r>
            <a:r>
              <a:rPr lang="zh-TW" altLang="en-US" sz="1800" b="0" i="0" baseline="0" dirty="0" smtClean="0">
                <a:solidFill>
                  <a:schemeClr val="tx1"/>
                </a:solidFill>
                <a:effectLst/>
              </a:rPr>
              <a:t>硬</a:t>
            </a:r>
            <a:endParaRPr lang="zh-TW" altLang="zh-TW" dirty="0" smtClean="0">
              <a:solidFill>
                <a:schemeClr val="tx1"/>
              </a:solidFill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862" b="0" i="0" u="none" strike="noStrike" kern="1200" cap="none" spc="20" baseline="0">
              <a:solidFill>
                <a:prstClr val="black">
                  <a:lumMod val="50000"/>
                  <a:lumOff val="50000"/>
                </a:prst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'[20201121_軟硬(1).xlsx]Sheet2'!$B$7:$P$7</c:f>
              <c:numCache>
                <c:formatCode>General</c:formatCode>
                <c:ptCount val="15"/>
                <c:pt idx="0">
                  <c:v>2593</c:v>
                </c:pt>
                <c:pt idx="1">
                  <c:v>2893</c:v>
                </c:pt>
                <c:pt idx="2">
                  <c:v>3120</c:v>
                </c:pt>
                <c:pt idx="3">
                  <c:v>3642</c:v>
                </c:pt>
                <c:pt idx="4">
                  <c:v>3946</c:v>
                </c:pt>
                <c:pt idx="5">
                  <c:v>4574</c:v>
                </c:pt>
                <c:pt idx="6">
                  <c:v>5363</c:v>
                </c:pt>
                <c:pt idx="7">
                  <c:v>6138</c:v>
                </c:pt>
                <c:pt idx="8">
                  <c:v>6757</c:v>
                </c:pt>
                <c:pt idx="9">
                  <c:v>7288</c:v>
                </c:pt>
                <c:pt idx="10">
                  <c:v>7963</c:v>
                </c:pt>
                <c:pt idx="11">
                  <c:v>8570</c:v>
                </c:pt>
                <c:pt idx="12">
                  <c:v>8854</c:v>
                </c:pt>
                <c:pt idx="13">
                  <c:v>8924</c:v>
                </c:pt>
                <c:pt idx="14">
                  <c:v>9010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9A4-4FF2-890D-F79EEDC63F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647808992"/>
        <c:axId val="718489472"/>
      </c:lineChart>
      <c:catAx>
        <c:axId val="64780899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18489472"/>
        <c:crosses val="autoZero"/>
        <c:auto val="1"/>
        <c:lblAlgn val="ctr"/>
        <c:lblOffset val="100"/>
        <c:noMultiLvlLbl val="0"/>
      </c:catAx>
      <c:valAx>
        <c:axId val="7184894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647808992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cap="none" spc="2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TW" altLang="en-US" dirty="0" smtClean="0">
                <a:solidFill>
                  <a:schemeClr val="tx1"/>
                </a:solidFill>
              </a:rPr>
              <a:t>當前按壓曲線圖</a:t>
            </a:r>
            <a:endParaRPr lang="zh-TW" dirty="0">
              <a:solidFill>
                <a:schemeClr val="tx1"/>
              </a:solidFill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cap="none" spc="2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2225" cap="rnd" cmpd="sng" algn="ctr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'[20201121_軟硬(1).xlsx]Sheet2'!$B$10:$P$10</c:f>
              <c:numCache>
                <c:formatCode>General</c:formatCode>
                <c:ptCount val="15"/>
                <c:pt idx="0">
                  <c:v>3640</c:v>
                </c:pt>
                <c:pt idx="1">
                  <c:v>3980</c:v>
                </c:pt>
                <c:pt idx="2">
                  <c:v>4210</c:v>
                </c:pt>
                <c:pt idx="3">
                  <c:v>4320</c:v>
                </c:pt>
                <c:pt idx="4">
                  <c:v>4562</c:v>
                </c:pt>
                <c:pt idx="5">
                  <c:v>4860</c:v>
                </c:pt>
                <c:pt idx="6">
                  <c:v>5210</c:v>
                </c:pt>
                <c:pt idx="7">
                  <c:v>5630</c:v>
                </c:pt>
                <c:pt idx="8">
                  <c:v>6540</c:v>
                </c:pt>
                <c:pt idx="9">
                  <c:v>6940</c:v>
                </c:pt>
                <c:pt idx="10">
                  <c:v>7320</c:v>
                </c:pt>
                <c:pt idx="11">
                  <c:v>7860</c:v>
                </c:pt>
                <c:pt idx="12">
                  <c:v>8120</c:v>
                </c:pt>
                <c:pt idx="13">
                  <c:v>8850</c:v>
                </c:pt>
                <c:pt idx="14">
                  <c:v>9010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305-452F-8022-53056CCFA2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solidFill>
                <a:schemeClr val="dk1">
                  <a:lumMod val="35000"/>
                  <a:lumOff val="65000"/>
                  <a:alpha val="33000"/>
                </a:schemeClr>
              </a:solidFill>
              <a:round/>
            </a:ln>
            <a:effectLst/>
          </c:spPr>
        </c:dropLines>
        <c:smooth val="0"/>
        <c:axId val="558721136"/>
        <c:axId val="729839920"/>
      </c:lineChart>
      <c:catAx>
        <c:axId val="558721136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29839920"/>
        <c:crosses val="autoZero"/>
        <c:auto val="1"/>
        <c:lblAlgn val="ctr"/>
        <c:lblOffset val="100"/>
        <c:noMultiLvlLbl val="0"/>
      </c:catAx>
      <c:valAx>
        <c:axId val="729839920"/>
        <c:scaling>
          <c:orientation val="minMax"/>
          <c:max val="1000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558721136"/>
        <c:crosses val="autoZero"/>
        <c:crossBetween val="between"/>
      </c:valAx>
      <c:spPr>
        <a:gradFill>
          <a:gsLst>
            <a:gs pos="100000">
              <a:schemeClr val="lt1">
                <a:lumMod val="95000"/>
              </a:schemeClr>
            </a:gs>
            <a:gs pos="0">
              <a:schemeClr val="lt1"/>
            </a:gs>
          </a:gsLst>
          <a:lin ang="5400000" scaled="0"/>
        </a:gradFill>
        <a:ln>
          <a:noFill/>
        </a:ln>
        <a:effectLst/>
      </c:spPr>
    </c:plotArea>
    <c:plotVisOnly val="1"/>
    <c:dispBlanksAs val="gap"/>
    <c:showDLblsOverMax val="0"/>
  </c:chart>
  <c:spPr>
    <a:solidFill>
      <a:schemeClr val="lt1"/>
    </a:solidFill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30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b="0" kern="1200" spc="20" baseline="0"/>
  </cs:categoryAxis>
  <cs:chartArea mods="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 cmpd="sng" algn="ctr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  <a:alpha val="33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dk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gradFill>
        <a:gsLst>
          <a:gs pos="100000">
            <a:schemeClr val="lt1">
              <a:lumMod val="95000"/>
            </a:schemeClr>
          </a:gs>
          <a:gs pos="0">
            <a:schemeClr val="lt1"/>
          </a:gs>
        </a:gsLst>
        <a:lin ang="5400000" scaled="0"/>
      </a:gradFill>
    </cs:spPr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73C901-9EA8-40EF-B3F3-1160C29293CF}" type="doc">
      <dgm:prSet loTypeId="urn:microsoft.com/office/officeart/2005/8/layout/cycle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14E05733-B69B-4896-93F8-2317189CC3C9}">
      <dgm:prSet phldrT="[文字]" custT="1"/>
      <dgm:spPr>
        <a:solidFill>
          <a:srgbClr val="0070C0"/>
        </a:solidFill>
      </dgm:spPr>
      <dgm:t>
        <a:bodyPr/>
        <a:lstStyle/>
        <a:p>
          <a:pPr marL="0" algn="ctr" defTabSz="914400" rtl="0" eaLnBrk="1" latinLnBrk="0" hangingPunct="1"/>
          <a:r>
            <a:rPr lang="zh-TW" altLang="en-US" sz="3600" b="1" kern="1200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rPr>
            <a:t>軟硬度檢測</a:t>
          </a:r>
        </a:p>
      </dgm:t>
    </dgm:pt>
    <dgm:pt modelId="{24CE8A05-2BCA-4228-A0A3-0F787D88CBBE}" type="parTrans" cxnId="{3261B92F-D6B9-4902-A9BE-809F1AACA2FF}">
      <dgm:prSet/>
      <dgm:spPr/>
      <dgm:t>
        <a:bodyPr/>
        <a:lstStyle/>
        <a:p>
          <a:endParaRPr lang="zh-TW" altLang="en-US"/>
        </a:p>
      </dgm:t>
    </dgm:pt>
    <dgm:pt modelId="{E390C122-90FE-43D6-A621-0F3E8A11C1CD}" type="sibTrans" cxnId="{3261B92F-D6B9-4902-A9BE-809F1AACA2FF}">
      <dgm:prSet/>
      <dgm:spPr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endParaRPr lang="zh-TW" altLang="en-US"/>
        </a:p>
      </dgm:t>
    </dgm:pt>
    <dgm:pt modelId="{982B4B94-FA61-4A18-A020-E4B0377A0095}">
      <dgm:prSet phldrT="[文字]" custT="1"/>
      <dgm:spPr>
        <a:solidFill>
          <a:srgbClr val="00B0F0"/>
        </a:solidFill>
      </dgm:spPr>
      <dgm:t>
        <a:bodyPr/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b="1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rPr>
            <a:t>甜度檢測</a:t>
          </a:r>
        </a:p>
      </dgm:t>
    </dgm:pt>
    <dgm:pt modelId="{D174ACB5-ABA6-417F-84F5-168BACB5F130}" type="parTrans" cxnId="{3B13EFE4-9270-4CD3-8403-DDA8869D9BD3}">
      <dgm:prSet/>
      <dgm:spPr/>
      <dgm:t>
        <a:bodyPr/>
        <a:lstStyle/>
        <a:p>
          <a:endParaRPr lang="zh-TW" altLang="en-US"/>
        </a:p>
      </dgm:t>
    </dgm:pt>
    <dgm:pt modelId="{B181D029-C00F-4CD2-8DE5-49E0F23D1FD9}" type="sibTrans" cxnId="{3B13EFE4-9270-4CD3-8403-DDA8869D9BD3}">
      <dgm:prSet/>
      <dgm:spPr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endParaRPr lang="zh-TW" altLang="en-US"/>
        </a:p>
      </dgm:t>
    </dgm:pt>
    <dgm:pt modelId="{E0CFA3B1-D804-46D5-AA32-74CA77B0DD14}">
      <dgm:prSet phldrT="[文字]" custT="1"/>
      <dgm:spPr>
        <a:solidFill>
          <a:srgbClr val="FFC000"/>
        </a:solidFill>
      </dgm:spPr>
      <dgm:t>
        <a:bodyPr/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b="1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rPr>
            <a:t>重量檢測</a:t>
          </a:r>
        </a:p>
      </dgm:t>
    </dgm:pt>
    <dgm:pt modelId="{8B62C798-B400-4542-8E9E-C6F91F979FEC}" type="parTrans" cxnId="{547A120A-AB30-49C7-979C-998B84DDF1A5}">
      <dgm:prSet/>
      <dgm:spPr/>
      <dgm:t>
        <a:bodyPr/>
        <a:lstStyle/>
        <a:p>
          <a:endParaRPr lang="zh-TW" altLang="en-US"/>
        </a:p>
      </dgm:t>
    </dgm:pt>
    <dgm:pt modelId="{D53C2942-9A5E-4289-88B2-926315FDAED9}" type="sibTrans" cxnId="{547A120A-AB30-49C7-979C-998B84DDF1A5}">
      <dgm:prSet/>
      <dgm:spPr>
        <a:ln>
          <a:solidFill>
            <a:schemeClr val="accent2">
              <a:lumMod val="50000"/>
            </a:schemeClr>
          </a:solidFill>
        </a:ln>
      </dgm:spPr>
      <dgm:t>
        <a:bodyPr/>
        <a:lstStyle/>
        <a:p>
          <a:endParaRPr lang="zh-TW" altLang="en-US"/>
        </a:p>
      </dgm:t>
    </dgm:pt>
    <dgm:pt modelId="{89A80478-37B6-4DF9-A402-EA9D53D28883}" type="pres">
      <dgm:prSet presAssocID="{4573C901-9EA8-40EF-B3F3-1160C29293CF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1A897A31-0F74-455B-9D9A-5764CED7CF3E}" type="pres">
      <dgm:prSet presAssocID="{E0CFA3B1-D804-46D5-AA32-74CA77B0DD14}" presName="node" presStyleLbl="node1" presStyleIdx="0" presStyleCnt="3" custScaleX="113871" custScaleY="10598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49279BC-6DE8-4D7F-B999-DC257D64709B}" type="pres">
      <dgm:prSet presAssocID="{E0CFA3B1-D804-46D5-AA32-74CA77B0DD14}" presName="spNode" presStyleCnt="0"/>
      <dgm:spPr/>
    </dgm:pt>
    <dgm:pt modelId="{5F37241C-E55D-4997-BC44-4C5CB48B6DCA}" type="pres">
      <dgm:prSet presAssocID="{D53C2942-9A5E-4289-88B2-926315FDAED9}" presName="sibTrans" presStyleLbl="sibTrans1D1" presStyleIdx="0" presStyleCnt="3"/>
      <dgm:spPr/>
      <dgm:t>
        <a:bodyPr/>
        <a:lstStyle/>
        <a:p>
          <a:endParaRPr lang="zh-TW" altLang="en-US"/>
        </a:p>
      </dgm:t>
    </dgm:pt>
    <dgm:pt modelId="{A3EE3EA7-5BA9-4046-AFC1-3E924474D717}" type="pres">
      <dgm:prSet presAssocID="{14E05733-B69B-4896-93F8-2317189CC3C9}" presName="node" presStyleLbl="node1" presStyleIdx="1" presStyleCnt="3" custScaleX="113850" custScaleY="105895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6E41D07-1361-4201-BC63-265833AE3875}" type="pres">
      <dgm:prSet presAssocID="{14E05733-B69B-4896-93F8-2317189CC3C9}" presName="spNode" presStyleCnt="0"/>
      <dgm:spPr/>
    </dgm:pt>
    <dgm:pt modelId="{A2F89B71-BFF0-42D5-93D7-451FF1810124}" type="pres">
      <dgm:prSet presAssocID="{E390C122-90FE-43D6-A621-0F3E8A11C1CD}" presName="sibTrans" presStyleLbl="sibTrans1D1" presStyleIdx="1" presStyleCnt="3"/>
      <dgm:spPr/>
      <dgm:t>
        <a:bodyPr/>
        <a:lstStyle/>
        <a:p>
          <a:endParaRPr lang="zh-TW" altLang="en-US"/>
        </a:p>
      </dgm:t>
    </dgm:pt>
    <dgm:pt modelId="{69A71F99-2A31-4BB0-8200-A9603C6C1822}" type="pres">
      <dgm:prSet presAssocID="{982B4B94-FA61-4A18-A020-E4B0377A0095}" presName="node" presStyleLbl="node1" presStyleIdx="2" presStyleCnt="3" custScaleX="113871" custScaleY="10598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22281E7A-A8B1-42E3-AE17-CEAEBD4F7812}" type="pres">
      <dgm:prSet presAssocID="{982B4B94-FA61-4A18-A020-E4B0377A0095}" presName="spNode" presStyleCnt="0"/>
      <dgm:spPr/>
    </dgm:pt>
    <dgm:pt modelId="{D7721AEA-4D6D-4BB0-A647-57885B60BA14}" type="pres">
      <dgm:prSet presAssocID="{B181D029-C00F-4CD2-8DE5-49E0F23D1FD9}" presName="sibTrans" presStyleLbl="sibTrans1D1" presStyleIdx="2" presStyleCnt="3"/>
      <dgm:spPr/>
      <dgm:t>
        <a:bodyPr/>
        <a:lstStyle/>
        <a:p>
          <a:endParaRPr lang="zh-TW" altLang="en-US"/>
        </a:p>
      </dgm:t>
    </dgm:pt>
  </dgm:ptLst>
  <dgm:cxnLst>
    <dgm:cxn modelId="{B7D2B3D4-1226-445C-A79E-EC0EB037BB7B}" type="presOf" srcId="{14E05733-B69B-4896-93F8-2317189CC3C9}" destId="{A3EE3EA7-5BA9-4046-AFC1-3E924474D717}" srcOrd="0" destOrd="0" presId="urn:microsoft.com/office/officeart/2005/8/layout/cycle6"/>
    <dgm:cxn modelId="{585C875E-B894-4318-A4A9-2981F209D331}" type="presOf" srcId="{D53C2942-9A5E-4289-88B2-926315FDAED9}" destId="{5F37241C-E55D-4997-BC44-4C5CB48B6DCA}" srcOrd="0" destOrd="0" presId="urn:microsoft.com/office/officeart/2005/8/layout/cycle6"/>
    <dgm:cxn modelId="{547A120A-AB30-49C7-979C-998B84DDF1A5}" srcId="{4573C901-9EA8-40EF-B3F3-1160C29293CF}" destId="{E0CFA3B1-D804-46D5-AA32-74CA77B0DD14}" srcOrd="0" destOrd="0" parTransId="{8B62C798-B400-4542-8E9E-C6F91F979FEC}" sibTransId="{D53C2942-9A5E-4289-88B2-926315FDAED9}"/>
    <dgm:cxn modelId="{F7072C96-3971-4047-99EA-00D37EC272E8}" type="presOf" srcId="{E0CFA3B1-D804-46D5-AA32-74CA77B0DD14}" destId="{1A897A31-0F74-455B-9D9A-5764CED7CF3E}" srcOrd="0" destOrd="0" presId="urn:microsoft.com/office/officeart/2005/8/layout/cycle6"/>
    <dgm:cxn modelId="{3261B92F-D6B9-4902-A9BE-809F1AACA2FF}" srcId="{4573C901-9EA8-40EF-B3F3-1160C29293CF}" destId="{14E05733-B69B-4896-93F8-2317189CC3C9}" srcOrd="1" destOrd="0" parTransId="{24CE8A05-2BCA-4228-A0A3-0F787D88CBBE}" sibTransId="{E390C122-90FE-43D6-A621-0F3E8A11C1CD}"/>
    <dgm:cxn modelId="{FF95480D-F4E7-4C8E-B0E7-D0F8E6AB63F3}" type="presOf" srcId="{4573C901-9EA8-40EF-B3F3-1160C29293CF}" destId="{89A80478-37B6-4DF9-A402-EA9D53D28883}" srcOrd="0" destOrd="0" presId="urn:microsoft.com/office/officeart/2005/8/layout/cycle6"/>
    <dgm:cxn modelId="{0951D3C1-8C05-46D4-A9EB-805BACC7A540}" type="presOf" srcId="{E390C122-90FE-43D6-A621-0F3E8A11C1CD}" destId="{A2F89B71-BFF0-42D5-93D7-451FF1810124}" srcOrd="0" destOrd="0" presId="urn:microsoft.com/office/officeart/2005/8/layout/cycle6"/>
    <dgm:cxn modelId="{F982E240-C176-404C-A5D1-454E28589E54}" type="presOf" srcId="{B181D029-C00F-4CD2-8DE5-49E0F23D1FD9}" destId="{D7721AEA-4D6D-4BB0-A647-57885B60BA14}" srcOrd="0" destOrd="0" presId="urn:microsoft.com/office/officeart/2005/8/layout/cycle6"/>
    <dgm:cxn modelId="{90A75634-BA08-4446-AF63-427DF499264C}" type="presOf" srcId="{982B4B94-FA61-4A18-A020-E4B0377A0095}" destId="{69A71F99-2A31-4BB0-8200-A9603C6C1822}" srcOrd="0" destOrd="0" presId="urn:microsoft.com/office/officeart/2005/8/layout/cycle6"/>
    <dgm:cxn modelId="{3B13EFE4-9270-4CD3-8403-DDA8869D9BD3}" srcId="{4573C901-9EA8-40EF-B3F3-1160C29293CF}" destId="{982B4B94-FA61-4A18-A020-E4B0377A0095}" srcOrd="2" destOrd="0" parTransId="{D174ACB5-ABA6-417F-84F5-168BACB5F130}" sibTransId="{B181D029-C00F-4CD2-8DE5-49E0F23D1FD9}"/>
    <dgm:cxn modelId="{0477D369-6D30-4802-A2A4-9DA670558099}" type="presParOf" srcId="{89A80478-37B6-4DF9-A402-EA9D53D28883}" destId="{1A897A31-0F74-455B-9D9A-5764CED7CF3E}" srcOrd="0" destOrd="0" presId="urn:microsoft.com/office/officeart/2005/8/layout/cycle6"/>
    <dgm:cxn modelId="{E68ACAD5-0A46-486A-B163-CEE2580D18AE}" type="presParOf" srcId="{89A80478-37B6-4DF9-A402-EA9D53D28883}" destId="{749279BC-6DE8-4D7F-B999-DC257D64709B}" srcOrd="1" destOrd="0" presId="urn:microsoft.com/office/officeart/2005/8/layout/cycle6"/>
    <dgm:cxn modelId="{75394138-F843-4516-8496-EABC293980EB}" type="presParOf" srcId="{89A80478-37B6-4DF9-A402-EA9D53D28883}" destId="{5F37241C-E55D-4997-BC44-4C5CB48B6DCA}" srcOrd="2" destOrd="0" presId="urn:microsoft.com/office/officeart/2005/8/layout/cycle6"/>
    <dgm:cxn modelId="{B8BCD091-66FC-4F50-861F-1E0B5E8BAE90}" type="presParOf" srcId="{89A80478-37B6-4DF9-A402-EA9D53D28883}" destId="{A3EE3EA7-5BA9-4046-AFC1-3E924474D717}" srcOrd="3" destOrd="0" presId="urn:microsoft.com/office/officeart/2005/8/layout/cycle6"/>
    <dgm:cxn modelId="{BD49969D-2A7E-4454-BA70-FDB636CA6738}" type="presParOf" srcId="{89A80478-37B6-4DF9-A402-EA9D53D28883}" destId="{26E41D07-1361-4201-BC63-265833AE3875}" srcOrd="4" destOrd="0" presId="urn:microsoft.com/office/officeart/2005/8/layout/cycle6"/>
    <dgm:cxn modelId="{6D3E5B63-8B9C-45E0-A729-0EA6FBD871FB}" type="presParOf" srcId="{89A80478-37B6-4DF9-A402-EA9D53D28883}" destId="{A2F89B71-BFF0-42D5-93D7-451FF1810124}" srcOrd="5" destOrd="0" presId="urn:microsoft.com/office/officeart/2005/8/layout/cycle6"/>
    <dgm:cxn modelId="{93EBB89A-A7CD-4335-8099-5FC46A215FC6}" type="presParOf" srcId="{89A80478-37B6-4DF9-A402-EA9D53D28883}" destId="{69A71F99-2A31-4BB0-8200-A9603C6C1822}" srcOrd="6" destOrd="0" presId="urn:microsoft.com/office/officeart/2005/8/layout/cycle6"/>
    <dgm:cxn modelId="{1213E8AA-0CFB-4EB8-963D-5A15B7DDB0E1}" type="presParOf" srcId="{89A80478-37B6-4DF9-A402-EA9D53D28883}" destId="{22281E7A-A8B1-42E3-AE17-CEAEBD4F7812}" srcOrd="7" destOrd="0" presId="urn:microsoft.com/office/officeart/2005/8/layout/cycle6"/>
    <dgm:cxn modelId="{A620ED5B-428C-49A5-931E-72F68F963DA3}" type="presParOf" srcId="{89A80478-37B6-4DF9-A402-EA9D53D28883}" destId="{D7721AEA-4D6D-4BB0-A647-57885B60BA14}" srcOrd="8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897A31-0F74-455B-9D9A-5764CED7CF3E}">
      <dsp:nvSpPr>
        <dsp:cNvPr id="0" name=""/>
        <dsp:cNvSpPr/>
      </dsp:nvSpPr>
      <dsp:spPr>
        <a:xfrm>
          <a:off x="2692532" y="-21986"/>
          <a:ext cx="2743187" cy="1659603"/>
        </a:xfrm>
        <a:prstGeom prst="roundRect">
          <a:avLst/>
        </a:prstGeom>
        <a:solidFill>
          <a:srgbClr val="FFC00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b="1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rPr>
            <a:t>重量檢測</a:t>
          </a:r>
        </a:p>
      </dsp:txBody>
      <dsp:txXfrm>
        <a:off x="2773547" y="59029"/>
        <a:ext cx="2581157" cy="1497573"/>
      </dsp:txXfrm>
    </dsp:sp>
    <dsp:sp modelId="{5F37241C-E55D-4997-BC44-4C5CB48B6DCA}">
      <dsp:nvSpPr>
        <dsp:cNvPr id="0" name=""/>
        <dsp:cNvSpPr/>
      </dsp:nvSpPr>
      <dsp:spPr>
        <a:xfrm>
          <a:off x="1977614" y="807815"/>
          <a:ext cx="4173024" cy="4173024"/>
        </a:xfrm>
        <a:custGeom>
          <a:avLst/>
          <a:gdLst/>
          <a:ahLst/>
          <a:cxnLst/>
          <a:rect l="0" t="0" r="0" b="0"/>
          <a:pathLst>
            <a:path>
              <a:moveTo>
                <a:pt x="3472518" y="526857"/>
              </a:moveTo>
              <a:arcTo wR="2086512" hR="2086512" stAng="18697577" swAng="3224272"/>
            </a:path>
          </a:pathLst>
        </a:custGeom>
        <a:noFill/>
        <a:ln w="12700" cap="rnd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3EE3EA7-5BA9-4046-AFC1-3E924474D717}">
      <dsp:nvSpPr>
        <dsp:cNvPr id="0" name=""/>
        <dsp:cNvSpPr/>
      </dsp:nvSpPr>
      <dsp:spPr>
        <a:xfrm>
          <a:off x="4499758" y="3108494"/>
          <a:ext cx="2742682" cy="1658178"/>
        </a:xfrm>
        <a:prstGeom prst="roundRect">
          <a:avLst/>
        </a:prstGeom>
        <a:solidFill>
          <a:srgbClr val="0070C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3600" b="1" kern="1200" dirty="0">
              <a:solidFill>
                <a:schemeClr val="lt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rPr>
            <a:t>軟硬度檢測</a:t>
          </a:r>
        </a:p>
      </dsp:txBody>
      <dsp:txXfrm>
        <a:off x="4580704" y="3189440"/>
        <a:ext cx="2580790" cy="1496286"/>
      </dsp:txXfrm>
    </dsp:sp>
    <dsp:sp modelId="{A2F89B71-BFF0-42D5-93D7-451FF1810124}">
      <dsp:nvSpPr>
        <dsp:cNvPr id="0" name=""/>
        <dsp:cNvSpPr/>
      </dsp:nvSpPr>
      <dsp:spPr>
        <a:xfrm>
          <a:off x="1977614" y="807815"/>
          <a:ext cx="4173024" cy="4173024"/>
        </a:xfrm>
        <a:custGeom>
          <a:avLst/>
          <a:gdLst/>
          <a:ahLst/>
          <a:cxnLst/>
          <a:rect l="0" t="0" r="0" b="0"/>
          <a:pathLst>
            <a:path>
              <a:moveTo>
                <a:pt x="2990755" y="3966905"/>
              </a:moveTo>
              <a:arcTo wR="2086512" hR="2086512" stAng="3859082" swAng="3079174"/>
            </a:path>
          </a:pathLst>
        </a:custGeom>
        <a:noFill/>
        <a:ln w="12700" cap="rnd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A71F99-2A31-4BB0-8200-A9603C6C1822}">
      <dsp:nvSpPr>
        <dsp:cNvPr id="0" name=""/>
        <dsp:cNvSpPr/>
      </dsp:nvSpPr>
      <dsp:spPr>
        <a:xfrm>
          <a:off x="885559" y="3107782"/>
          <a:ext cx="2743187" cy="1659603"/>
        </a:xfrm>
        <a:prstGeom prst="roundRect">
          <a:avLst/>
        </a:prstGeom>
        <a:solidFill>
          <a:srgbClr val="00B0F0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914400" rtl="0" eaLnBrk="1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600" b="1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rPr>
            <a:t>甜度檢測</a:t>
          </a:r>
        </a:p>
      </dsp:txBody>
      <dsp:txXfrm>
        <a:off x="966574" y="3188797"/>
        <a:ext cx="2581157" cy="1497573"/>
      </dsp:txXfrm>
    </dsp:sp>
    <dsp:sp modelId="{D7721AEA-4D6D-4BB0-A647-57885B60BA14}">
      <dsp:nvSpPr>
        <dsp:cNvPr id="0" name=""/>
        <dsp:cNvSpPr/>
      </dsp:nvSpPr>
      <dsp:spPr>
        <a:xfrm>
          <a:off x="1977614" y="807815"/>
          <a:ext cx="4173024" cy="4173024"/>
        </a:xfrm>
        <a:custGeom>
          <a:avLst/>
          <a:gdLst/>
          <a:ahLst/>
          <a:cxnLst/>
          <a:rect l="0" t="0" r="0" b="0"/>
          <a:pathLst>
            <a:path>
              <a:moveTo>
                <a:pt x="9071" y="2280863"/>
              </a:moveTo>
              <a:arcTo wR="2086512" hR="2086512" stAng="10479321" swAng="3223112"/>
            </a:path>
          </a:pathLst>
        </a:custGeom>
        <a:noFill/>
        <a:ln w="12700" cap="rnd" cmpd="sng" algn="ctr">
          <a:solidFill>
            <a:schemeClr val="accent2">
              <a:lumMod val="5000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6352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6859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48633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45165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34947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01187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7587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7572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319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7176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6374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3537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65666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5229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760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2432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02697B-F299-4D98-9FD7-D9776BDFECFA}" type="datetimeFigureOut">
              <a:rPr lang="zh-TW" altLang="en-US" smtClean="0"/>
              <a:t>2020/11/28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E0E3AF5-AD71-4544-BA5B-608C67DF2F5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6709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08" r="6878" b="36681"/>
          <a:stretch/>
        </p:blipFill>
        <p:spPr>
          <a:xfrm>
            <a:off x="9423423" y="162645"/>
            <a:ext cx="2768577" cy="613435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4618672" y="2967335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54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音果關係</a:t>
            </a:r>
            <a:endParaRPr lang="en-US" altLang="zh-TW" sz="5400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1354446" y="1120415"/>
            <a:ext cx="948310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第十五屆盛群盃</a:t>
            </a:r>
            <a:r>
              <a:rPr lang="en-US" altLang="zh-TW" sz="4000" b="1" dirty="0">
                <a:solidFill>
                  <a:srgbClr val="0070C0"/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HOLTEK MCU </a:t>
            </a:r>
            <a:r>
              <a:rPr lang="zh-TW" altLang="en-US" sz="40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創意大賽</a:t>
            </a:r>
          </a:p>
        </p:txBody>
      </p:sp>
      <p:sp>
        <p:nvSpPr>
          <p:cNvPr id="7" name="矩形 6"/>
          <p:cNvSpPr/>
          <p:nvPr/>
        </p:nvSpPr>
        <p:spPr>
          <a:xfrm>
            <a:off x="2929873" y="5286767"/>
            <a:ext cx="55194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36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32-bit MCU</a:t>
            </a:r>
            <a:r>
              <a:rPr lang="zh-TW" altLang="en-US" sz="36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應用組</a:t>
            </a:r>
            <a:r>
              <a:rPr lang="zh-TW" altLang="en-US" sz="3600" b="1" dirty="0">
                <a:solidFill>
                  <a:srgbClr val="0070C0"/>
                </a:solidFill>
              </a:rPr>
              <a:t>：</a:t>
            </a:r>
            <a:r>
              <a:rPr lang="en-US" altLang="zh-TW" sz="3600" b="1" dirty="0">
                <a:solidFill>
                  <a:srgbClr val="0070C0"/>
                </a:solidFill>
              </a:rPr>
              <a:t>D-37</a:t>
            </a:r>
          </a:p>
        </p:txBody>
      </p:sp>
      <p:sp>
        <p:nvSpPr>
          <p:cNvPr id="13" name="箭號: 五邊形 12">
            <a:extLst>
              <a:ext uri="{FF2B5EF4-FFF2-40B4-BE49-F238E27FC236}">
                <a16:creationId xmlns:a16="http://schemas.microsoft.com/office/drawing/2014/main" id="{D4BA3676-0195-4BBB-A0BD-58A9C2F5E478}"/>
              </a:ext>
            </a:extLst>
          </p:cNvPr>
          <p:cNvSpPr/>
          <p:nvPr/>
        </p:nvSpPr>
        <p:spPr>
          <a:xfrm>
            <a:off x="181170" y="160986"/>
            <a:ext cx="3312367" cy="933061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D-37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BE63C58-2409-47CA-8203-D62BBEA76B8F}"/>
              </a:ext>
            </a:extLst>
          </p:cNvPr>
          <p:cNvSpPr/>
          <p:nvPr/>
        </p:nvSpPr>
        <p:spPr>
          <a:xfrm>
            <a:off x="7729979" y="6354298"/>
            <a:ext cx="3780950" cy="3352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0252465-7C9C-4BEE-83DE-D2FE9027510C}"/>
              </a:ext>
            </a:extLst>
          </p:cNvPr>
          <p:cNvSpPr/>
          <p:nvPr/>
        </p:nvSpPr>
        <p:spPr>
          <a:xfrm>
            <a:off x="4779390" y="6354298"/>
            <a:ext cx="2793938" cy="33528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E6A4CA69-3C57-44F1-B3A4-9FBAB8D5CD80}"/>
              </a:ext>
            </a:extLst>
          </p:cNvPr>
          <p:cNvSpPr/>
          <p:nvPr/>
        </p:nvSpPr>
        <p:spPr>
          <a:xfrm>
            <a:off x="211650" y="6360075"/>
            <a:ext cx="2512696" cy="33528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CB0F2C3-884C-469D-ABC1-3A001A983659}"/>
              </a:ext>
            </a:extLst>
          </p:cNvPr>
          <p:cNvSpPr/>
          <p:nvPr/>
        </p:nvSpPr>
        <p:spPr>
          <a:xfrm>
            <a:off x="3044881" y="6361734"/>
            <a:ext cx="1656184" cy="33528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7625ECA4-927E-47E0-A4CE-E9E37DC85B1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454" y="4343698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706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08" r="6878" b="36681"/>
          <a:stretch/>
        </p:blipFill>
        <p:spPr>
          <a:xfrm>
            <a:off x="9423423" y="170368"/>
            <a:ext cx="2768577" cy="613435"/>
          </a:xfrm>
          <a:prstGeom prst="rect">
            <a:avLst/>
          </a:prstGeom>
        </p:spPr>
      </p:pic>
      <p:sp>
        <p:nvSpPr>
          <p:cNvPr id="15" name="箭號: 五邊形 14">
            <a:extLst>
              <a:ext uri="{FF2B5EF4-FFF2-40B4-BE49-F238E27FC236}">
                <a16:creationId xmlns:a16="http://schemas.microsoft.com/office/drawing/2014/main" id="{E5ADEE96-7B03-4D1D-B44F-E980683CA925}"/>
              </a:ext>
            </a:extLst>
          </p:cNvPr>
          <p:cNvSpPr/>
          <p:nvPr/>
        </p:nvSpPr>
        <p:spPr>
          <a:xfrm>
            <a:off x="182406" y="158309"/>
            <a:ext cx="3312367" cy="933061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創作動機</a:t>
            </a:r>
          </a:p>
        </p:txBody>
      </p:sp>
      <p:grpSp>
        <p:nvGrpSpPr>
          <p:cNvPr id="62" name="Group 12">
            <a:extLst>
              <a:ext uri="{FF2B5EF4-FFF2-40B4-BE49-F238E27FC236}">
                <a16:creationId xmlns:a16="http://schemas.microsoft.com/office/drawing/2014/main" id="{234415D6-1EAF-4939-AD3B-4B104B390BD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95903" y="5596954"/>
            <a:ext cx="3692672" cy="814387"/>
            <a:chOff x="421" y="2955"/>
            <a:chExt cx="2467" cy="513"/>
          </a:xfrm>
          <a:solidFill>
            <a:srgbClr val="FF6600"/>
          </a:solidFill>
        </p:grpSpPr>
        <p:sp>
          <p:nvSpPr>
            <p:cNvPr id="63" name="AutoShape 11">
              <a:extLst>
                <a:ext uri="{FF2B5EF4-FFF2-40B4-BE49-F238E27FC236}">
                  <a16:creationId xmlns:a16="http://schemas.microsoft.com/office/drawing/2014/main" id="{9C3A1310-5A43-4374-964F-1673C222E369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21" y="2955"/>
              <a:ext cx="2467" cy="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/>
            </a:p>
          </p:txBody>
        </p:sp>
        <p:sp>
          <p:nvSpPr>
            <p:cNvPr id="68" name="Rectangle 17">
              <a:extLst>
                <a:ext uri="{FF2B5EF4-FFF2-40B4-BE49-F238E27FC236}">
                  <a16:creationId xmlns:a16="http://schemas.microsoft.com/office/drawing/2014/main" id="{89975881-52C9-4C6D-8680-B442B949CD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" y="3076"/>
              <a:ext cx="1579" cy="2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en-US" sz="28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需切開水果量測</a:t>
              </a:r>
              <a:endParaRPr kumimoji="0" lang="zh-TW" altLang="zh-TW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pic>
        <p:nvPicPr>
          <p:cNvPr id="3" name="圖片 2" descr="一張含有 室內 的圖片&#10;&#10;自動產生的描述">
            <a:extLst>
              <a:ext uri="{FF2B5EF4-FFF2-40B4-BE49-F238E27FC236}">
                <a16:creationId xmlns:a16="http://schemas.microsoft.com/office/drawing/2014/main" id="{4B1EE0AD-990B-437B-9029-2BD33F4667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550" y="2091923"/>
            <a:ext cx="3674025" cy="2463486"/>
          </a:xfrm>
          <a:prstGeom prst="rect">
            <a:avLst/>
          </a:prstGeom>
        </p:spPr>
      </p:pic>
      <p:grpSp>
        <p:nvGrpSpPr>
          <p:cNvPr id="73" name="Group 12">
            <a:extLst>
              <a:ext uri="{FF2B5EF4-FFF2-40B4-BE49-F238E27FC236}">
                <a16:creationId xmlns:a16="http://schemas.microsoft.com/office/drawing/2014/main" id="{CB6D76C1-5767-4A20-A5EB-4236720AAD4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995903" y="4668988"/>
            <a:ext cx="3692672" cy="814387"/>
            <a:chOff x="421" y="2955"/>
            <a:chExt cx="2467" cy="513"/>
          </a:xfrm>
          <a:solidFill>
            <a:srgbClr val="FF6600"/>
          </a:solidFill>
        </p:grpSpPr>
        <p:sp>
          <p:nvSpPr>
            <p:cNvPr id="74" name="AutoShape 11">
              <a:extLst>
                <a:ext uri="{FF2B5EF4-FFF2-40B4-BE49-F238E27FC236}">
                  <a16:creationId xmlns:a16="http://schemas.microsoft.com/office/drawing/2014/main" id="{7FACD9E1-8554-413D-9BDF-FA3C05D16D82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21" y="2955"/>
              <a:ext cx="2467" cy="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/>
            </a:p>
          </p:txBody>
        </p:sp>
        <p:sp>
          <p:nvSpPr>
            <p:cNvPr id="75" name="Rectangle 17">
              <a:extLst>
                <a:ext uri="{FF2B5EF4-FFF2-40B4-BE49-F238E27FC236}">
                  <a16:creationId xmlns:a16="http://schemas.microsoft.com/office/drawing/2014/main" id="{4F6816FE-8E4D-41E4-BFEC-5E6DC1FAE7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5" y="3076"/>
              <a:ext cx="1579" cy="2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en-US" sz="28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需破壞水果表面</a:t>
              </a:r>
              <a:endParaRPr kumimoji="0" lang="zh-TW" altLang="zh-TW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51" name="矩形: 圓角 50">
            <a:extLst>
              <a:ext uri="{FF2B5EF4-FFF2-40B4-BE49-F238E27FC236}">
                <a16:creationId xmlns:a16="http://schemas.microsoft.com/office/drawing/2014/main" id="{EC9DC5D0-A80A-4ECA-AF71-FA9BA644F737}"/>
              </a:ext>
            </a:extLst>
          </p:cNvPr>
          <p:cNvSpPr/>
          <p:nvPr/>
        </p:nvSpPr>
        <p:spPr>
          <a:xfrm>
            <a:off x="2014552" y="1121708"/>
            <a:ext cx="3674024" cy="895384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zh-TW" altLang="en-US" sz="3600" b="1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破壞性甜度檢測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050" name="Picture 2" descr="水果成熟計水果硬度計Model FT - 全華精密Chuanhua Precis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7020" y="2074050"/>
            <a:ext cx="3730557" cy="2481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7" name="Group 12">
            <a:extLst>
              <a:ext uri="{FF2B5EF4-FFF2-40B4-BE49-F238E27FC236}">
                <a16:creationId xmlns:a16="http://schemas.microsoft.com/office/drawing/2014/main" id="{CB6D76C1-5767-4A20-A5EB-4236720AAD45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727019" y="4630101"/>
            <a:ext cx="3711615" cy="892160"/>
            <a:chOff x="421" y="2955"/>
            <a:chExt cx="2467" cy="513"/>
          </a:xfrm>
          <a:solidFill>
            <a:srgbClr val="FF6600"/>
          </a:solidFill>
        </p:grpSpPr>
        <p:sp>
          <p:nvSpPr>
            <p:cNvPr id="28" name="AutoShape 11">
              <a:extLst>
                <a:ext uri="{FF2B5EF4-FFF2-40B4-BE49-F238E27FC236}">
                  <a16:creationId xmlns:a16="http://schemas.microsoft.com/office/drawing/2014/main" id="{7FACD9E1-8554-413D-9BDF-FA3C05D16D82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21" y="2955"/>
              <a:ext cx="2467" cy="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/>
            </a:p>
          </p:txBody>
        </p:sp>
        <p:sp>
          <p:nvSpPr>
            <p:cNvPr id="29" name="Rectangle 17">
              <a:extLst>
                <a:ext uri="{FF2B5EF4-FFF2-40B4-BE49-F238E27FC236}">
                  <a16:creationId xmlns:a16="http://schemas.microsoft.com/office/drawing/2014/main" id="{4F6816FE-8E4D-41E4-BFEC-5E6DC1FAE7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4" y="3066"/>
              <a:ext cx="1579" cy="2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en-US" sz="28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需破壞水果表面</a:t>
              </a:r>
              <a:endParaRPr kumimoji="0" lang="zh-TW" altLang="zh-TW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30" name="矩形: 圓角 50">
            <a:extLst>
              <a:ext uri="{FF2B5EF4-FFF2-40B4-BE49-F238E27FC236}">
                <a16:creationId xmlns:a16="http://schemas.microsoft.com/office/drawing/2014/main" id="{EC9DC5D0-A80A-4ECA-AF71-FA9BA644F737}"/>
              </a:ext>
            </a:extLst>
          </p:cNvPr>
          <p:cNvSpPr/>
          <p:nvPr/>
        </p:nvSpPr>
        <p:spPr>
          <a:xfrm>
            <a:off x="6727019" y="1121708"/>
            <a:ext cx="3730557" cy="895384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撞擊式</a:t>
            </a:r>
            <a:r>
              <a:rPr lang="zh-TW" altLang="en-US" sz="3600" b="1" dirty="0" smtClean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硬度檢測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0434091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號: 五邊形 14">
            <a:extLst>
              <a:ext uri="{FF2B5EF4-FFF2-40B4-BE49-F238E27FC236}">
                <a16:creationId xmlns:a16="http://schemas.microsoft.com/office/drawing/2014/main" id="{E5ADEE96-7B03-4D1D-B44F-E980683CA925}"/>
              </a:ext>
            </a:extLst>
          </p:cNvPr>
          <p:cNvSpPr/>
          <p:nvPr/>
        </p:nvSpPr>
        <p:spPr>
          <a:xfrm>
            <a:off x="182406" y="158309"/>
            <a:ext cx="3312367" cy="933061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創作動機</a:t>
            </a:r>
          </a:p>
        </p:txBody>
      </p:sp>
      <p:sp>
        <p:nvSpPr>
          <p:cNvPr id="4" name="矩形: 圓角 51">
            <a:extLst>
              <a:ext uri="{FF2B5EF4-FFF2-40B4-BE49-F238E27FC236}">
                <a16:creationId xmlns:a16="http://schemas.microsoft.com/office/drawing/2014/main" id="{2DCC9CCC-CA86-444B-A145-A5D577FADB83}"/>
              </a:ext>
            </a:extLst>
          </p:cNvPr>
          <p:cNvSpPr/>
          <p:nvPr/>
        </p:nvSpPr>
        <p:spPr>
          <a:xfrm>
            <a:off x="4205565" y="184106"/>
            <a:ext cx="3938712" cy="881466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人力檢測</a:t>
            </a:r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9C013F61-5101-4700-B142-9781FADD774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241199" y="5399597"/>
            <a:ext cx="3927567" cy="814387"/>
            <a:chOff x="421" y="2955"/>
            <a:chExt cx="2467" cy="513"/>
          </a:xfrm>
          <a:solidFill>
            <a:srgbClr val="FF6600"/>
          </a:solidFill>
        </p:grpSpPr>
        <p:sp>
          <p:nvSpPr>
            <p:cNvPr id="7" name="AutoShape 11">
              <a:extLst>
                <a:ext uri="{FF2B5EF4-FFF2-40B4-BE49-F238E27FC236}">
                  <a16:creationId xmlns:a16="http://schemas.microsoft.com/office/drawing/2014/main" id="{76D9B1FD-D7F3-4221-A6AB-6F7A9EC2E61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21" y="2955"/>
              <a:ext cx="2467" cy="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/>
            </a:p>
          </p:txBody>
        </p:sp>
        <p:sp>
          <p:nvSpPr>
            <p:cNvPr id="8" name="Rectangle 17">
              <a:extLst>
                <a:ext uri="{FF2B5EF4-FFF2-40B4-BE49-F238E27FC236}">
                  <a16:creationId xmlns:a16="http://schemas.microsoft.com/office/drawing/2014/main" id="{FCEABAF8-ADAF-44AD-A5AA-1D2500777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" y="3076"/>
              <a:ext cx="902" cy="2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en-US" sz="28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費時費力</a:t>
              </a:r>
              <a:endParaRPr kumimoji="0" lang="zh-TW" altLang="zh-TW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9" name="Group 12">
            <a:extLst>
              <a:ext uri="{FF2B5EF4-FFF2-40B4-BE49-F238E27FC236}">
                <a16:creationId xmlns:a16="http://schemas.microsoft.com/office/drawing/2014/main" id="{95D5D589-03B0-467D-88D1-8163A6C01A39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807261" y="5399596"/>
            <a:ext cx="3927567" cy="814388"/>
            <a:chOff x="-2245" y="3255"/>
            <a:chExt cx="2467" cy="513"/>
          </a:xfrm>
          <a:solidFill>
            <a:srgbClr val="FF6600"/>
          </a:solidFill>
        </p:grpSpPr>
        <p:sp>
          <p:nvSpPr>
            <p:cNvPr id="10" name="AutoShape 11">
              <a:extLst>
                <a:ext uri="{FF2B5EF4-FFF2-40B4-BE49-F238E27FC236}">
                  <a16:creationId xmlns:a16="http://schemas.microsoft.com/office/drawing/2014/main" id="{874BCD0E-8C1F-4E1E-894B-139211B1F701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-2245" y="3255"/>
              <a:ext cx="2467" cy="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/>
            </a:p>
          </p:txBody>
        </p:sp>
        <p:sp>
          <p:nvSpPr>
            <p:cNvPr id="11" name="Rectangle 17">
              <a:extLst>
                <a:ext uri="{FF2B5EF4-FFF2-40B4-BE49-F238E27FC236}">
                  <a16:creationId xmlns:a16="http://schemas.microsoft.com/office/drawing/2014/main" id="{7B320B08-4896-4A1A-A732-93667DDEA7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82" y="3376"/>
              <a:ext cx="1128" cy="27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zh-TW" altLang="en-US" sz="2800" b="1" dirty="0">
                  <a:solidFill>
                    <a:srgbClr val="FF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檢測不穩定</a:t>
              </a:r>
              <a:endParaRPr kumimoji="0" lang="zh-TW" altLang="zh-TW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pic>
        <p:nvPicPr>
          <p:cNvPr id="12" name="圖片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6840" y="1428669"/>
            <a:ext cx="3418724" cy="3850040"/>
          </a:xfrm>
          <a:prstGeom prst="rect">
            <a:avLst/>
          </a:prstGeom>
        </p:spPr>
      </p:pic>
      <p:pic>
        <p:nvPicPr>
          <p:cNvPr id="13" name="圖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11" y="1428669"/>
            <a:ext cx="5135344" cy="385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470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08" r="6878" b="36681"/>
          <a:stretch/>
        </p:blipFill>
        <p:spPr>
          <a:xfrm>
            <a:off x="9423423" y="170368"/>
            <a:ext cx="2768577" cy="613435"/>
          </a:xfrm>
          <a:prstGeom prst="rect">
            <a:avLst/>
          </a:prstGeom>
        </p:spPr>
      </p:pic>
      <p:sp>
        <p:nvSpPr>
          <p:cNvPr id="10" name="箭號: 五邊形 9">
            <a:extLst>
              <a:ext uri="{FF2B5EF4-FFF2-40B4-BE49-F238E27FC236}">
                <a16:creationId xmlns:a16="http://schemas.microsoft.com/office/drawing/2014/main" id="{FF6DB516-3BEE-484F-87CF-BAC301B5A715}"/>
              </a:ext>
            </a:extLst>
          </p:cNvPr>
          <p:cNvSpPr/>
          <p:nvPr/>
        </p:nvSpPr>
        <p:spPr>
          <a:xfrm>
            <a:off x="182880" y="160299"/>
            <a:ext cx="3312367" cy="933061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作品特色</a:t>
            </a: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598E0E01-40D2-4F69-9F46-D35BD894A846}"/>
              </a:ext>
            </a:extLst>
          </p:cNvPr>
          <p:cNvSpPr/>
          <p:nvPr/>
        </p:nvSpPr>
        <p:spPr>
          <a:xfrm>
            <a:off x="507402" y="2112937"/>
            <a:ext cx="3979486" cy="1316063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非破壞性檢測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911FCD3E-FAFA-47AF-9AEA-7AC51DEA6BA0}"/>
              </a:ext>
            </a:extLst>
          </p:cNvPr>
          <p:cNvSpPr/>
          <p:nvPr/>
        </p:nvSpPr>
        <p:spPr>
          <a:xfrm>
            <a:off x="7577779" y="2109812"/>
            <a:ext cx="3979486" cy="131606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水果</a:t>
            </a:r>
            <a:r>
              <a:rPr lang="zh-TW" altLang="en-US" sz="36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甜度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zh-TW" altLang="en-US" sz="36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光譜測量</a:t>
            </a:r>
            <a:endParaRPr lang="en-US" altLang="zh-TW" sz="36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12" name="矩形: 圓角 11">
            <a:extLst>
              <a:ext uri="{FF2B5EF4-FFF2-40B4-BE49-F238E27FC236}">
                <a16:creationId xmlns:a16="http://schemas.microsoft.com/office/drawing/2014/main" id="{27FB55F6-D0C8-46D2-831F-F9C649A2B7E7}"/>
              </a:ext>
            </a:extLst>
          </p:cNvPr>
          <p:cNvSpPr/>
          <p:nvPr/>
        </p:nvSpPr>
        <p:spPr>
          <a:xfrm>
            <a:off x="7577778" y="4448577"/>
            <a:ext cx="3979487" cy="1322313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水果重量</a:t>
            </a:r>
            <a:endParaRPr lang="en-US" altLang="zh-TW" sz="3600" b="1" dirty="0">
              <a:effectLst/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sz="3600" b="1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應變歸測量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2127FB2B-7994-4527-99EC-43AA6D691B3B}"/>
              </a:ext>
            </a:extLst>
          </p:cNvPr>
          <p:cNvSpPr/>
          <p:nvPr/>
        </p:nvSpPr>
        <p:spPr>
          <a:xfrm>
            <a:off x="507401" y="4448577"/>
            <a:ext cx="3979487" cy="1316063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水果軟硬度</a:t>
            </a:r>
            <a:endParaRPr lang="en-US" altLang="zh-TW" sz="3600" b="1" dirty="0"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algn="ctr"/>
            <a:r>
              <a:rPr lang="zh-TW" altLang="en-US" sz="36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應變歸測量</a:t>
            </a:r>
            <a:endParaRPr lang="zh-TW" altLang="en-US" sz="3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9B2906C-624E-43C8-9B5F-8056EC86D48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6257" y="1087110"/>
            <a:ext cx="3979486" cy="530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68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08" r="6878" b="36681"/>
          <a:stretch/>
        </p:blipFill>
        <p:spPr>
          <a:xfrm>
            <a:off x="9423423" y="170368"/>
            <a:ext cx="2768577" cy="613435"/>
          </a:xfrm>
          <a:prstGeom prst="rect">
            <a:avLst/>
          </a:prstGeom>
        </p:spPr>
      </p:pic>
      <p:sp>
        <p:nvSpPr>
          <p:cNvPr id="5" name="箭號: 五邊形 4">
            <a:extLst>
              <a:ext uri="{FF2B5EF4-FFF2-40B4-BE49-F238E27FC236}">
                <a16:creationId xmlns:a16="http://schemas.microsoft.com/office/drawing/2014/main" id="{B7B5D002-A472-4E9B-861F-3D289A24112C}"/>
              </a:ext>
            </a:extLst>
          </p:cNvPr>
          <p:cNvSpPr/>
          <p:nvPr/>
        </p:nvSpPr>
        <p:spPr>
          <a:xfrm>
            <a:off x="182880" y="160208"/>
            <a:ext cx="3312367" cy="933061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2248" y="1093269"/>
            <a:ext cx="6026734" cy="542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840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號: 五邊形 14">
            <a:extLst>
              <a:ext uri="{FF2B5EF4-FFF2-40B4-BE49-F238E27FC236}">
                <a16:creationId xmlns:a16="http://schemas.microsoft.com/office/drawing/2014/main" id="{E5ADEE96-7B03-4D1D-B44F-E980683CA925}"/>
              </a:ext>
            </a:extLst>
          </p:cNvPr>
          <p:cNvSpPr/>
          <p:nvPr/>
        </p:nvSpPr>
        <p:spPr>
          <a:xfrm>
            <a:off x="182406" y="158309"/>
            <a:ext cx="3312367" cy="933061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甜度檢測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14" name="圖表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9536788"/>
              </p:ext>
            </p:extLst>
          </p:nvPr>
        </p:nvGraphicFramePr>
        <p:xfrm>
          <a:off x="4908468" y="2497611"/>
          <a:ext cx="360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圖表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7059103"/>
              </p:ext>
            </p:extLst>
          </p:nvPr>
        </p:nvGraphicFramePr>
        <p:xfrm>
          <a:off x="4908468" y="396058"/>
          <a:ext cx="360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" name="圖表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2977911"/>
              </p:ext>
            </p:extLst>
          </p:nvPr>
        </p:nvGraphicFramePr>
        <p:xfrm>
          <a:off x="4908468" y="4599163"/>
          <a:ext cx="360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" name="圖表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4028831"/>
              </p:ext>
            </p:extLst>
          </p:nvPr>
        </p:nvGraphicFramePr>
        <p:xfrm>
          <a:off x="48939" y="2695807"/>
          <a:ext cx="3441859" cy="21716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向右箭號 1"/>
          <p:cNvSpPr/>
          <p:nvPr/>
        </p:nvSpPr>
        <p:spPr>
          <a:xfrm>
            <a:off x="3490798" y="1281251"/>
            <a:ext cx="1216550" cy="3896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右箭號 17"/>
          <p:cNvSpPr/>
          <p:nvPr/>
        </p:nvSpPr>
        <p:spPr>
          <a:xfrm>
            <a:off x="3490798" y="3382804"/>
            <a:ext cx="1216550" cy="3896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向右箭號 18"/>
          <p:cNvSpPr/>
          <p:nvPr/>
        </p:nvSpPr>
        <p:spPr>
          <a:xfrm>
            <a:off x="3490798" y="5484356"/>
            <a:ext cx="1216550" cy="3896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" name="Group 12">
            <a:extLst>
              <a:ext uri="{FF2B5EF4-FFF2-40B4-BE49-F238E27FC236}">
                <a16:creationId xmlns:a16="http://schemas.microsoft.com/office/drawing/2014/main" id="{9C013F61-5101-4700-B142-9781FADD774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77933" y="1219719"/>
            <a:ext cx="1672318" cy="512678"/>
            <a:chOff x="421" y="2955"/>
            <a:chExt cx="2467" cy="513"/>
          </a:xfrm>
          <a:solidFill>
            <a:srgbClr val="FF6600"/>
          </a:solidFill>
        </p:grpSpPr>
        <p:sp>
          <p:nvSpPr>
            <p:cNvPr id="21" name="AutoShape 11">
              <a:extLst>
                <a:ext uri="{FF2B5EF4-FFF2-40B4-BE49-F238E27FC236}">
                  <a16:creationId xmlns:a16="http://schemas.microsoft.com/office/drawing/2014/main" id="{76D9B1FD-D7F3-4221-A6AB-6F7A9EC2E61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21" y="2955"/>
              <a:ext cx="2467" cy="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TW" altLang="en-US" dirty="0"/>
            </a:p>
          </p:txBody>
        </p:sp>
        <p:sp>
          <p:nvSpPr>
            <p:cNvPr id="22" name="Rectangle 17">
              <a:extLst>
                <a:ext uri="{FF2B5EF4-FFF2-40B4-BE49-F238E27FC236}">
                  <a16:creationId xmlns:a16="http://schemas.microsoft.com/office/drawing/2014/main" id="{FCEABAF8-ADAF-44AD-A5AA-1D2500777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" y="3076"/>
              <a:ext cx="0" cy="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zh-TW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23" name="Group 12">
            <a:extLst>
              <a:ext uri="{FF2B5EF4-FFF2-40B4-BE49-F238E27FC236}">
                <a16:creationId xmlns:a16="http://schemas.microsoft.com/office/drawing/2014/main" id="{9C013F61-5101-4700-B142-9781FADD774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77933" y="3321272"/>
            <a:ext cx="1672318" cy="512678"/>
            <a:chOff x="421" y="2955"/>
            <a:chExt cx="2467" cy="513"/>
          </a:xfrm>
          <a:solidFill>
            <a:srgbClr val="FF6600"/>
          </a:solidFill>
        </p:grpSpPr>
        <p:sp>
          <p:nvSpPr>
            <p:cNvPr id="24" name="AutoShape 11">
              <a:extLst>
                <a:ext uri="{FF2B5EF4-FFF2-40B4-BE49-F238E27FC236}">
                  <a16:creationId xmlns:a16="http://schemas.microsoft.com/office/drawing/2014/main" id="{76D9B1FD-D7F3-4221-A6AB-6F7A9EC2E61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21" y="2955"/>
              <a:ext cx="2467" cy="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/>
            </a:p>
          </p:txBody>
        </p:sp>
        <p:sp>
          <p:nvSpPr>
            <p:cNvPr id="25" name="Rectangle 17">
              <a:extLst>
                <a:ext uri="{FF2B5EF4-FFF2-40B4-BE49-F238E27FC236}">
                  <a16:creationId xmlns:a16="http://schemas.microsoft.com/office/drawing/2014/main" id="{FCEABAF8-ADAF-44AD-A5AA-1D2500777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" y="3076"/>
              <a:ext cx="0" cy="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zh-TW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26" name="Group 12">
            <a:extLst>
              <a:ext uri="{FF2B5EF4-FFF2-40B4-BE49-F238E27FC236}">
                <a16:creationId xmlns:a16="http://schemas.microsoft.com/office/drawing/2014/main" id="{9C013F61-5101-4700-B142-9781FADD774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177933" y="5422824"/>
            <a:ext cx="1672318" cy="512678"/>
            <a:chOff x="421" y="2955"/>
            <a:chExt cx="2467" cy="513"/>
          </a:xfrm>
          <a:solidFill>
            <a:srgbClr val="FF6600"/>
          </a:solidFill>
        </p:grpSpPr>
        <p:sp>
          <p:nvSpPr>
            <p:cNvPr id="27" name="AutoShape 11">
              <a:extLst>
                <a:ext uri="{FF2B5EF4-FFF2-40B4-BE49-F238E27FC236}">
                  <a16:creationId xmlns:a16="http://schemas.microsoft.com/office/drawing/2014/main" id="{76D9B1FD-D7F3-4221-A6AB-6F7A9EC2E61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21" y="2955"/>
              <a:ext cx="2467" cy="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/>
            </a:p>
          </p:txBody>
        </p:sp>
        <p:sp>
          <p:nvSpPr>
            <p:cNvPr id="28" name="Rectangle 17">
              <a:extLst>
                <a:ext uri="{FF2B5EF4-FFF2-40B4-BE49-F238E27FC236}">
                  <a16:creationId xmlns:a16="http://schemas.microsoft.com/office/drawing/2014/main" id="{FCEABAF8-ADAF-44AD-A5AA-1D2500777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" y="3076"/>
              <a:ext cx="0" cy="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zh-TW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9" name="Rectangle 17">
            <a:extLst>
              <a:ext uri="{FF2B5EF4-FFF2-40B4-BE49-F238E27FC236}">
                <a16:creationId xmlns:a16="http://schemas.microsoft.com/office/drawing/2014/main" id="{FCEABAF8-ADAF-44AD-A5AA-1D25007773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6081" y="1260615"/>
            <a:ext cx="1436022" cy="4308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TW" sz="2800" b="1" dirty="0" smtClean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76%</a:t>
            </a:r>
            <a:endParaRPr kumimoji="0" lang="zh-TW" altLang="zh-TW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17">
            <a:extLst>
              <a:ext uri="{FF2B5EF4-FFF2-40B4-BE49-F238E27FC236}">
                <a16:creationId xmlns:a16="http://schemas.microsoft.com/office/drawing/2014/main" id="{FCEABAF8-ADAF-44AD-A5AA-1D25007773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6081" y="3362168"/>
            <a:ext cx="1436022" cy="4308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2800" b="1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45%</a:t>
            </a:r>
            <a:endParaRPr kumimoji="0" lang="zh-TW" altLang="zh-TW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" name="Rectangle 17">
            <a:extLst>
              <a:ext uri="{FF2B5EF4-FFF2-40B4-BE49-F238E27FC236}">
                <a16:creationId xmlns:a16="http://schemas.microsoft.com/office/drawing/2014/main" id="{FCEABAF8-ADAF-44AD-A5AA-1D25007773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6081" y="5464057"/>
            <a:ext cx="1436022" cy="430212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2800" b="1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92%</a:t>
            </a:r>
            <a:endParaRPr kumimoji="0" lang="zh-TW" altLang="zh-TW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181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箭號: 五邊形 14">
            <a:extLst>
              <a:ext uri="{FF2B5EF4-FFF2-40B4-BE49-F238E27FC236}">
                <a16:creationId xmlns:a16="http://schemas.microsoft.com/office/drawing/2014/main" id="{E5ADEE96-7B03-4D1D-B44F-E980683CA925}"/>
              </a:ext>
            </a:extLst>
          </p:cNvPr>
          <p:cNvSpPr/>
          <p:nvPr/>
        </p:nvSpPr>
        <p:spPr>
          <a:xfrm>
            <a:off x="182406" y="158309"/>
            <a:ext cx="3312367" cy="933061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軟硬檢測</a:t>
            </a:r>
            <a:endParaRPr lang="zh-TW" altLang="en-US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向右箭號 1"/>
          <p:cNvSpPr/>
          <p:nvPr/>
        </p:nvSpPr>
        <p:spPr>
          <a:xfrm>
            <a:off x="3794799" y="2042993"/>
            <a:ext cx="1216550" cy="3896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向右箭號 17"/>
          <p:cNvSpPr/>
          <p:nvPr/>
        </p:nvSpPr>
        <p:spPr>
          <a:xfrm>
            <a:off x="3789308" y="4892683"/>
            <a:ext cx="1216550" cy="3896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0" name="Group 12">
            <a:extLst>
              <a:ext uri="{FF2B5EF4-FFF2-40B4-BE49-F238E27FC236}">
                <a16:creationId xmlns:a16="http://schemas.microsoft.com/office/drawing/2014/main" id="{9C013F61-5101-4700-B142-9781FADD774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43921" y="1968834"/>
            <a:ext cx="1672318" cy="512678"/>
            <a:chOff x="421" y="2955"/>
            <a:chExt cx="2467" cy="513"/>
          </a:xfrm>
          <a:solidFill>
            <a:srgbClr val="FF6600"/>
          </a:solidFill>
        </p:grpSpPr>
        <p:sp>
          <p:nvSpPr>
            <p:cNvPr id="21" name="AutoShape 11">
              <a:extLst>
                <a:ext uri="{FF2B5EF4-FFF2-40B4-BE49-F238E27FC236}">
                  <a16:creationId xmlns:a16="http://schemas.microsoft.com/office/drawing/2014/main" id="{76D9B1FD-D7F3-4221-A6AB-6F7A9EC2E61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21" y="2955"/>
              <a:ext cx="2467" cy="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TW" altLang="en-US" dirty="0"/>
            </a:p>
          </p:txBody>
        </p:sp>
        <p:sp>
          <p:nvSpPr>
            <p:cNvPr id="22" name="Rectangle 17">
              <a:extLst>
                <a:ext uri="{FF2B5EF4-FFF2-40B4-BE49-F238E27FC236}">
                  <a16:creationId xmlns:a16="http://schemas.microsoft.com/office/drawing/2014/main" id="{FCEABAF8-ADAF-44AD-A5AA-1D2500777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" y="3076"/>
              <a:ext cx="0" cy="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zh-TW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23" name="Group 12">
            <a:extLst>
              <a:ext uri="{FF2B5EF4-FFF2-40B4-BE49-F238E27FC236}">
                <a16:creationId xmlns:a16="http://schemas.microsoft.com/office/drawing/2014/main" id="{9C013F61-5101-4700-B142-9781FADD774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9243921" y="4831151"/>
            <a:ext cx="1672318" cy="512678"/>
            <a:chOff x="421" y="2955"/>
            <a:chExt cx="2467" cy="513"/>
          </a:xfrm>
          <a:solidFill>
            <a:srgbClr val="FF6600"/>
          </a:solidFill>
        </p:grpSpPr>
        <p:sp>
          <p:nvSpPr>
            <p:cNvPr id="24" name="AutoShape 11">
              <a:extLst>
                <a:ext uri="{FF2B5EF4-FFF2-40B4-BE49-F238E27FC236}">
                  <a16:creationId xmlns:a16="http://schemas.microsoft.com/office/drawing/2014/main" id="{76D9B1FD-D7F3-4221-A6AB-6F7A9EC2E61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421" y="2955"/>
              <a:ext cx="2467" cy="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TW" altLang="en-US"/>
            </a:p>
          </p:txBody>
        </p:sp>
        <p:sp>
          <p:nvSpPr>
            <p:cNvPr id="25" name="Rectangle 17">
              <a:extLst>
                <a:ext uri="{FF2B5EF4-FFF2-40B4-BE49-F238E27FC236}">
                  <a16:creationId xmlns:a16="http://schemas.microsoft.com/office/drawing/2014/main" id="{FCEABAF8-ADAF-44AD-A5AA-1D25007773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" y="3076"/>
              <a:ext cx="0" cy="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TW" altLang="zh-TW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9" name="Rectangle 17">
            <a:extLst>
              <a:ext uri="{FF2B5EF4-FFF2-40B4-BE49-F238E27FC236}">
                <a16:creationId xmlns:a16="http://schemas.microsoft.com/office/drawing/2014/main" id="{FCEABAF8-ADAF-44AD-A5AA-1D25007773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2069" y="2010067"/>
            <a:ext cx="1436022" cy="4308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TW" sz="2800" b="1" dirty="0" smtClean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32%</a:t>
            </a:r>
            <a:endParaRPr kumimoji="0" lang="zh-TW" altLang="zh-TW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17">
            <a:extLst>
              <a:ext uri="{FF2B5EF4-FFF2-40B4-BE49-F238E27FC236}">
                <a16:creationId xmlns:a16="http://schemas.microsoft.com/office/drawing/2014/main" id="{FCEABAF8-ADAF-44AD-A5AA-1D25007773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2069" y="4872384"/>
            <a:ext cx="1436022" cy="430887"/>
          </a:xfrm>
          <a:prstGeom prst="rect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TW" sz="2800" b="1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86%</a:t>
            </a:r>
            <a:endParaRPr kumimoji="0" lang="zh-TW" altLang="zh-TW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32" name="圖表 3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4824148"/>
              </p:ext>
            </p:extLst>
          </p:nvPr>
        </p:nvGraphicFramePr>
        <p:xfrm>
          <a:off x="5149948" y="1157800"/>
          <a:ext cx="360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3" name="圖表 3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2897724"/>
              </p:ext>
            </p:extLst>
          </p:nvPr>
        </p:nvGraphicFramePr>
        <p:xfrm>
          <a:off x="5149948" y="4007490"/>
          <a:ext cx="360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4" name="圖表 3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2585258"/>
              </p:ext>
            </p:extLst>
          </p:nvPr>
        </p:nvGraphicFramePr>
        <p:xfrm>
          <a:off x="46482" y="2376299"/>
          <a:ext cx="360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06844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808" r="6878" b="36681"/>
          <a:stretch/>
        </p:blipFill>
        <p:spPr>
          <a:xfrm>
            <a:off x="9423423" y="170368"/>
            <a:ext cx="2768577" cy="613435"/>
          </a:xfrm>
          <a:prstGeom prst="rect">
            <a:avLst/>
          </a:prstGeom>
        </p:spPr>
      </p:pic>
      <p:sp>
        <p:nvSpPr>
          <p:cNvPr id="12" name="箭號: 五邊形 11">
            <a:extLst>
              <a:ext uri="{FF2B5EF4-FFF2-40B4-BE49-F238E27FC236}">
                <a16:creationId xmlns:a16="http://schemas.microsoft.com/office/drawing/2014/main" id="{621B8719-97A2-4C1B-A0DC-D69A2D2503C1}"/>
              </a:ext>
            </a:extLst>
          </p:cNvPr>
          <p:cNvSpPr/>
          <p:nvPr/>
        </p:nvSpPr>
        <p:spPr>
          <a:xfrm>
            <a:off x="182880" y="160299"/>
            <a:ext cx="3312367" cy="933061"/>
          </a:xfrm>
          <a:prstGeom prst="homePlat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實際展示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C226E72-9DD7-4C14-8F4D-49F7553E01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3582" y="1025195"/>
            <a:ext cx="4227946" cy="5642416"/>
          </a:xfrm>
          <a:prstGeom prst="rect">
            <a:avLst/>
          </a:prstGeom>
        </p:spPr>
      </p:pic>
      <p:graphicFrame>
        <p:nvGraphicFramePr>
          <p:cNvPr id="6" name="資料庫圖表 5">
            <a:extLst>
              <a:ext uri="{FF2B5EF4-FFF2-40B4-BE49-F238E27FC236}">
                <a16:creationId xmlns:a16="http://schemas.microsoft.com/office/drawing/2014/main" id="{711EA716-ACE3-4E8F-8A77-16F850A501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4891154"/>
              </p:ext>
            </p:extLst>
          </p:nvPr>
        </p:nvGraphicFramePr>
        <p:xfrm>
          <a:off x="-440560" y="1419673"/>
          <a:ext cx="8128000" cy="5247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8384169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64" y="0"/>
            <a:ext cx="68412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21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2521</TotalTime>
  <Words>140</Words>
  <Application>Microsoft Office PowerPoint</Application>
  <PresentationFormat>寬螢幕</PresentationFormat>
  <Paragraphs>41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6" baseType="lpstr">
      <vt:lpstr>微軟正黑體</vt:lpstr>
      <vt:lpstr>標楷體</vt:lpstr>
      <vt:lpstr>Arial</vt:lpstr>
      <vt:lpstr>Times New Roman</vt:lpstr>
      <vt:lpstr>Trebuchet MS</vt:lpstr>
      <vt:lpstr>Wingdings 3</vt:lpstr>
      <vt:lpstr>多面向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 r</dc:creator>
  <cp:lastModifiedBy>勞婕羚</cp:lastModifiedBy>
  <cp:revision>140</cp:revision>
  <dcterms:created xsi:type="dcterms:W3CDTF">2020-11-18T13:49:57Z</dcterms:created>
  <dcterms:modified xsi:type="dcterms:W3CDTF">2020-11-27T19:56:01Z</dcterms:modified>
</cp:coreProperties>
</file>

<file path=docProps/thumbnail.jpeg>
</file>